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5127" r:id="rId1"/>
  </p:sldMasterIdLst>
  <p:notesMasterIdLst>
    <p:notesMasterId r:id="rId17"/>
  </p:notesMasterIdLst>
  <p:handoutMasterIdLst>
    <p:handoutMasterId r:id="rId18"/>
  </p:handoutMasterIdLst>
  <p:sldIdLst>
    <p:sldId id="257" r:id="rId2"/>
    <p:sldId id="309" r:id="rId3"/>
    <p:sldId id="312" r:id="rId4"/>
    <p:sldId id="320" r:id="rId5"/>
    <p:sldId id="322" r:id="rId6"/>
    <p:sldId id="317" r:id="rId7"/>
    <p:sldId id="315" r:id="rId8"/>
    <p:sldId id="318" r:id="rId9"/>
    <p:sldId id="319" r:id="rId10"/>
    <p:sldId id="270" r:id="rId11"/>
    <p:sldId id="304" r:id="rId12"/>
    <p:sldId id="323" r:id="rId13"/>
    <p:sldId id="302" r:id="rId14"/>
    <p:sldId id="308" r:id="rId15"/>
    <p:sldId id="271" r:id="rId16"/>
  </p:sldIdLst>
  <p:sldSz cx="12192000" cy="6858000"/>
  <p:notesSz cx="6858000" cy="1066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9" userDrawn="1">
          <p15:clr>
            <a:srgbClr val="A4A3A4"/>
          </p15:clr>
        </p15:guide>
        <p15:guide id="2" pos="212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9" autoAdjust="0"/>
    <p:restoredTop sz="84557" autoAdjust="0"/>
  </p:normalViewPr>
  <p:slideViewPr>
    <p:cSldViewPr>
      <p:cViewPr>
        <p:scale>
          <a:sx n="100" d="100"/>
          <a:sy n="100" d="100"/>
        </p:scale>
        <p:origin x="-1408" y="-6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00"/>
    </p:cViewPr>
  </p:sorterViewPr>
  <p:notesViewPr>
    <p:cSldViewPr>
      <p:cViewPr varScale="1">
        <p:scale>
          <a:sx n="83" d="100"/>
          <a:sy n="83" d="100"/>
        </p:scale>
        <p:origin x="3810" y="108"/>
      </p:cViewPr>
      <p:guideLst>
        <p:guide orient="horz" pos="2839"/>
        <p:guide pos="2128"/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4503"/>
          </a:xfrm>
          <a:prstGeom prst="rect">
            <a:avLst/>
          </a:prstGeom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Rent and Royalty</a:t>
            </a: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3" y="0"/>
            <a:ext cx="3037146" cy="464503"/>
          </a:xfrm>
          <a:prstGeom prst="rect">
            <a:avLst/>
          </a:prstGeom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3037146" cy="464503"/>
          </a:xfrm>
          <a:prstGeom prst="rect">
            <a:avLst/>
          </a:prstGeom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3" y="8830312"/>
            <a:ext cx="3037146" cy="464503"/>
          </a:xfrm>
          <a:prstGeom prst="rect">
            <a:avLst/>
          </a:prstGeom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99DEBEA-F7F5-4DD9-B8FE-2859027592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192242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4503"/>
          </a:xfrm>
          <a:prstGeom prst="rect">
            <a:avLst/>
          </a:prstGeom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Rent and Royalty</a:t>
            </a: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3" y="0"/>
            <a:ext cx="3037146" cy="464503"/>
          </a:xfrm>
          <a:prstGeom prst="rect">
            <a:avLst/>
          </a:prstGeom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1" tIns="46301" rIns="92601" bIns="4630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15157"/>
            <a:ext cx="5608640" cy="4183697"/>
          </a:xfrm>
          <a:prstGeom prst="rect">
            <a:avLst/>
          </a:prstGeom>
        </p:spPr>
        <p:txBody>
          <a:bodyPr vert="horz" lIns="92601" tIns="46301" rIns="92601" bIns="4630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7146" cy="464503"/>
          </a:xfrm>
          <a:prstGeom prst="rect">
            <a:avLst/>
          </a:prstGeom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3" y="8830312"/>
            <a:ext cx="3037146" cy="464503"/>
          </a:xfrm>
          <a:prstGeom prst="rect">
            <a:avLst/>
          </a:prstGeom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8E15A5-B443-4D63-A08B-683EF9D01F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67221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57200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Calibri"/>
              </a:rPr>
              <a:t>Slide V2 changes: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#10 – Added clarification and note regarding personal services royalty  reported on Schedule C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This entire</a:t>
            </a:r>
            <a:r>
              <a:rPr lang="en-US" altLang="en-US" baseline="0" dirty="0"/>
              <a:t> lesson is intended for experienced counselors, somewhat because these items are not often seen.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/>
              <a:t>Local instructors can teach this topic to all volunteers if the district sees more land rent or royalty income.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It is best if counselors review pubs 4491 and 4012 on this topic before coming to class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724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6335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cs typeface="Arial" charset="0"/>
              </a:rPr>
              <a:t>If taxpayer is not itemizing or if their state taxes exceed the $10,000</a:t>
            </a:r>
            <a:r>
              <a:rPr lang="en-US" altLang="en-US" baseline="0" dirty="0">
                <a:cs typeface="Arial" charset="0"/>
              </a:rPr>
              <a:t> cap, there is no benefit to the additional Sch A deduction.</a:t>
            </a:r>
          </a:p>
          <a:p>
            <a:pPr eaLnBrk="1" hangingPunct="1"/>
            <a:r>
              <a:rPr lang="en-US" altLang="en-US" baseline="0" dirty="0">
                <a:cs typeface="Arial" charset="0"/>
              </a:rPr>
              <a:t>Refer taxpayers to paid preparers if they will be negatively impacted by our scope limitations</a:t>
            </a:r>
            <a:endParaRPr lang="en-US" altLang="en-US" dirty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2603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1099-MISC received see next slide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28E15A5-B443-4D63-A08B-683EF9D01F9C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0034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Counselors</a:t>
            </a:r>
            <a:r>
              <a:rPr lang="en-US" baseline="0" dirty="0"/>
              <a:t> might wish to alert taxpayers of their local tax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28E15A5-B443-4D63-A08B-683EF9D01F9C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3040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57" indent="-165257">
              <a:buFont typeface="Arial" panose="020B0604020202020204" pitchFamily="34" charset="0"/>
              <a:buChar char="•"/>
            </a:pPr>
            <a:r>
              <a:rPr lang="en-US" dirty="0"/>
              <a:t>All Form 1099-MISCs must be input into </a:t>
            </a:r>
            <a:r>
              <a:rPr lang="en-US" dirty="0" err="1"/>
              <a:t>TaxSlayer</a:t>
            </a:r>
            <a:endParaRPr lang="en-US" dirty="0"/>
          </a:p>
          <a:p>
            <a:pPr marL="165257" indent="-165257">
              <a:buFont typeface="Arial" panose="020B0604020202020204" pitchFamily="34" charset="0"/>
              <a:buChar char="•"/>
            </a:pPr>
            <a:endParaRPr lang="en-US" dirty="0"/>
          </a:p>
          <a:p>
            <a:pPr marL="165257" indent="-16525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Royalty</a:t>
            </a:r>
            <a:r>
              <a:rPr lang="en-US" baseline="0" dirty="0">
                <a:solidFill>
                  <a:srgbClr val="FF0000"/>
                </a:solidFill>
              </a:rPr>
              <a:t> from own personal services reported on Schedule C: See slide deck 25 Income from 1099-MISC for correct </a:t>
            </a:r>
            <a:r>
              <a:rPr lang="en-US" baseline="0" dirty="0" err="1">
                <a:solidFill>
                  <a:srgbClr val="FF0000"/>
                </a:solidFill>
              </a:rPr>
              <a:t>TaxSlayer</a:t>
            </a:r>
            <a:r>
              <a:rPr lang="en-US" baseline="0" dirty="0">
                <a:solidFill>
                  <a:srgbClr val="FF0000"/>
                </a:solidFill>
              </a:rPr>
              <a:t> input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28E15A5-B443-4D63-A08B-683EF9D01F9C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6167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E15A5-B443-4D63-A08B-683EF9D01F9C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8335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36EB3E-E79E-4FD0-9C55-468643A2F94D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What's New for TY 2018</a:t>
            </a: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004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308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36D441D0-0EAC-4F5C-9BAF-9F29BEAB306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F45-7422-4499-BC82-F2A93089F26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797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pos="800" userDrawn="1">
          <p15:clr>
            <a:srgbClr val="FBAE40"/>
          </p15:clr>
        </p15:guide>
        <p15:guide id="10" pos="6944" userDrawn="1">
          <p15:clr>
            <a:srgbClr val="FBAE40"/>
          </p15:clr>
        </p15:guide>
        <p15:guide id="11" orient="horz" pos="828" userDrawn="1">
          <p15:clr>
            <a:srgbClr val="FBAE40"/>
          </p15:clr>
        </p15:guide>
        <p15:guide id="12" pos="1067" userDrawn="1">
          <p15:clr>
            <a:srgbClr val="FBAE40"/>
          </p15:clr>
        </p15:guide>
        <p15:guide id="13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9F45-7422-4499-BC82-F2A93089F26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699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7299F45-7422-4499-BC82-F2A93089F26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0437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5878-70F8-4FDB-887B-4B5F72E269C2}" type="datetime1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DB47-0693-4A2D-9218-038846A7029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482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7" pos="600" userDrawn="1">
          <p15:clr>
            <a:srgbClr val="FBAE40"/>
          </p15:clr>
        </p15:guide>
        <p15:guide id="8" pos="5208" userDrawn="1">
          <p15:clr>
            <a:srgbClr val="FBAE40"/>
          </p15:clr>
        </p15:guide>
        <p15:guide id="9" pos="800" userDrawn="1">
          <p15:clr>
            <a:srgbClr val="FBAE40"/>
          </p15:clr>
        </p15:guide>
        <p15:guide id="10" pos="6944" userDrawn="1">
          <p15:clr>
            <a:srgbClr val="FBAE40"/>
          </p15:clr>
        </p15:guide>
        <p15:guide id="11" orient="horz" pos="828" userDrawn="1">
          <p15:clr>
            <a:srgbClr val="FBAE40"/>
          </p15:clr>
        </p15:guide>
        <p15:guide id="12" pos="1067" userDrawn="1">
          <p15:clr>
            <a:srgbClr val="FBAE40"/>
          </p15:clr>
        </p15:guide>
        <p15:guide id="13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8C3B-0B3A-4A8A-8B08-27B436AEF9A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9272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83A3-290F-4D8E-917D-470428A41C6A}" type="datetime1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fld id="{F7299F45-7422-4499-BC82-F2A93089F26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646606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7" y="2133600"/>
            <a:ext cx="499872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5080" y="2133600"/>
            <a:ext cx="499872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6E5FB-773F-4BDD-ACF9-810F53B3744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580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83A3-290F-4D8E-917D-470428A41C6A}" type="datetime1">
              <a:rPr lang="en-US" smtClean="0"/>
              <a:pPr/>
              <a:t>11/26/2018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9F45-7422-4499-BC82-F2A93089F26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4827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8" r:id="rId1"/>
    <p:sldLayoutId id="2147485129" r:id="rId2"/>
    <p:sldLayoutId id="2147485130" r:id="rId3"/>
    <p:sldLayoutId id="2147485131" r:id="rId4"/>
    <p:sldLayoutId id="2147485132" r:id="rId5"/>
    <p:sldLayoutId id="2147485133" r:id="rId6"/>
    <p:sldLayoutId id="2147485134" r:id="rId7"/>
    <p:sldLayoutId id="2147485135" r:id="rId8"/>
    <p:sldLayoutId id="2147485136" r:id="rId9"/>
  </p:sldLayoutIdLst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12" userDrawn="1">
          <p15:clr>
            <a:srgbClr val="F26B43"/>
          </p15:clr>
        </p15:guide>
        <p15:guide id="2" pos="600" userDrawn="1">
          <p15:clr>
            <a:srgbClr val="F26B43"/>
          </p15:clr>
        </p15:guide>
        <p15:guide id="3" pos="106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pos="683" userDrawn="1">
          <p15:clr>
            <a:srgbClr val="F26B43"/>
          </p15:clr>
        </p15:guide>
        <p15:guide id="6" orient="horz" pos="1056" userDrawn="1">
          <p15:clr>
            <a:srgbClr val="F26B43"/>
          </p15:clr>
        </p15:guide>
        <p15:guide id="7" orient="horz" pos="828" userDrawn="1">
          <p15:clr>
            <a:srgbClr val="F26B43"/>
          </p15:clr>
        </p15:guide>
        <p15:guide id="8" pos="8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– Tab D</a:t>
            </a:r>
            <a:br>
              <a:rPr lang="en-US" altLang="en-US" dirty="0"/>
            </a:br>
            <a:r>
              <a:rPr lang="en-US" altLang="en-US" dirty="0"/>
              <a:t>Pub 4491 – Lesson 13</a:t>
            </a:r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Rent and Royalty Income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DCC8AD-30E3-49CA-B60F-7FAB66523DDC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Royalties from gas/oil lease or similar in-scope if reported on K-1 or 1099-MISC </a:t>
            </a:r>
          </a:p>
          <a:p>
            <a:pPr lvl="1"/>
            <a:r>
              <a:rPr lang="en-US" altLang="en-US" dirty="0"/>
              <a:t>No deductions in scope – including depletion – refer to paid preparer</a:t>
            </a:r>
          </a:p>
          <a:p>
            <a:pPr lvl="1"/>
            <a:r>
              <a:rPr lang="en-US" altLang="en-US" dirty="0"/>
              <a:t>Reported on Schedule 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/>
              <a:t>Royalty from own personal services (such as author’s royalty) is business income reported on Schedule C</a:t>
            </a:r>
          </a:p>
          <a:p>
            <a:pPr eaLnBrk="1" hangingPunct="1">
              <a:buFont typeface="Calibri" pitchFamily="34" charset="0"/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Royalties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1099-MISC by entering form in search box</a:t>
            </a:r>
          </a:p>
          <a:p>
            <a:r>
              <a:rPr lang="en-US" dirty="0" err="1"/>
              <a:t>TaxSlayer</a:t>
            </a:r>
            <a:r>
              <a:rPr lang="en-US" dirty="0"/>
              <a:t> prompts Schedule E when </a:t>
            </a:r>
            <a:br>
              <a:rPr lang="en-US" dirty="0"/>
            </a:br>
            <a:r>
              <a:rPr lang="en-US" dirty="0"/>
              <a:t>1099-MISC complete</a:t>
            </a:r>
          </a:p>
          <a:p>
            <a:r>
              <a:rPr lang="en-US" dirty="0"/>
              <a:t>Royalties automatically selected</a:t>
            </a:r>
          </a:p>
          <a:p>
            <a:r>
              <a:rPr lang="en-US" dirty="0"/>
              <a:t>No 1099-MISC received – open Schedule E</a:t>
            </a:r>
          </a:p>
          <a:p>
            <a:pPr lvl="1"/>
            <a:r>
              <a:rPr lang="en-US" dirty="0"/>
              <a:t>Complete Schedule E as previously described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Royalties on Schedule E</a:t>
            </a:r>
          </a:p>
        </p:txBody>
      </p:sp>
    </p:spTree>
    <p:extLst>
      <p:ext uri="{BB962C8B-B14F-4D97-AF65-F5344CB8AC3E}">
        <p14:creationId xmlns:p14="http://schemas.microsoft.com/office/powerpoint/2010/main" val="1719421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81000"/>
            <a:ext cx="8534400" cy="56896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1099-MISC and Royalties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65863"/>
            <a:ext cx="936625" cy="365125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6243339" y="1219200"/>
            <a:ext cx="1681461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7753353" y="2309906"/>
            <a:ext cx="34289" cy="3000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08502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Enter data from K-1 in TaxSlayer</a:t>
            </a:r>
          </a:p>
          <a:p>
            <a:r>
              <a:rPr lang="en-US" dirty="0"/>
              <a:t>Income carries to Form 1040</a:t>
            </a:r>
          </a:p>
          <a:p>
            <a:r>
              <a:rPr lang="en-US" dirty="0"/>
              <a:t>See separate lesson on K-1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Royalties on K-1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83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Confirm rent and royalty entries in-scope</a:t>
            </a:r>
          </a:p>
          <a:p>
            <a:r>
              <a:rPr lang="en-US" dirty="0"/>
              <a:t>Review if royalty income from a personal business (Schedule C) of the taxpayer</a:t>
            </a:r>
          </a:p>
          <a:p>
            <a:r>
              <a:rPr lang="en-US" dirty="0"/>
              <a:t>Verify Form 1099-MISC entries correct</a:t>
            </a:r>
          </a:p>
          <a:p>
            <a:r>
              <a:rPr lang="en-US" dirty="0"/>
              <a:t>Review Schedule E information entered correctly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2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301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004E00-A5A9-4817-92E5-16726D041367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Rents and Royalties </a:t>
            </a:r>
          </a:p>
        </p:txBody>
      </p:sp>
      <p:pic>
        <p:nvPicPr>
          <p:cNvPr id="43011" name="Picture 3" descr="j043440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5638800" y="1981200"/>
            <a:ext cx="1023938" cy="1371600"/>
          </a:xfrm>
          <a:noFill/>
        </p:spPr>
      </p:pic>
      <p:pic>
        <p:nvPicPr>
          <p:cNvPr id="43012" name="Picture 6" descr="j043441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077200" y="4038600"/>
            <a:ext cx="1219200" cy="13716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1752600" y="2362200"/>
            <a:ext cx="34288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 dirty="0"/>
              <a:t>Questions?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4191000"/>
            <a:ext cx="40386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900" dirty="0"/>
              <a:t>Comments 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and royalty in scope for</a:t>
            </a:r>
          </a:p>
          <a:p>
            <a:pPr lvl="1"/>
            <a:r>
              <a:rPr lang="en-US" dirty="0"/>
              <a:t>Unimproved land rent</a:t>
            </a:r>
          </a:p>
          <a:p>
            <a:pPr lvl="1"/>
            <a:r>
              <a:rPr lang="en-US" dirty="0"/>
              <a:t>Royalty</a:t>
            </a:r>
          </a:p>
          <a:p>
            <a:pPr lvl="1"/>
            <a:r>
              <a:rPr lang="en-US" dirty="0"/>
              <a:t>1099-Misc or taxpayer stated</a:t>
            </a:r>
          </a:p>
          <a:p>
            <a:r>
              <a:rPr lang="en-US" dirty="0"/>
              <a:t>K-1 in scope for</a:t>
            </a:r>
          </a:p>
          <a:p>
            <a:pPr lvl="1"/>
            <a:r>
              <a:rPr lang="en-US" dirty="0"/>
              <a:t>Royalty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Rent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and Royalty Scope</a:t>
            </a:r>
          </a:p>
        </p:txBody>
      </p:sp>
      <p:sp>
        <p:nvSpPr>
          <p:cNvPr id="6" name="Rectangle 5"/>
          <p:cNvSpPr/>
          <p:nvPr/>
        </p:nvSpPr>
        <p:spPr>
          <a:xfrm>
            <a:off x="9067800" y="1219200"/>
            <a:ext cx="2190750" cy="378424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NTTC Scope Manual</a:t>
            </a:r>
          </a:p>
        </p:txBody>
      </p:sp>
    </p:spTree>
    <p:extLst>
      <p:ext uri="{BB962C8B-B14F-4D97-AF65-F5344CB8AC3E}">
        <p14:creationId xmlns:p14="http://schemas.microsoft.com/office/powerpoint/2010/main" val="370505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C458FA-6145-435C-BA77-53A750FB0D6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defined</a:t>
            </a:r>
          </a:p>
          <a:p>
            <a:pPr lvl="1"/>
            <a:r>
              <a:rPr lang="en-US" dirty="0"/>
              <a:t>Periodic payment by tenant to landlord in return for use of land, building, apartment, office, or other property</a:t>
            </a:r>
          </a:p>
          <a:p>
            <a:r>
              <a:rPr lang="en-US" altLang="en-US" dirty="0"/>
              <a:t>Does not include a cost-sharing arrangement </a:t>
            </a:r>
          </a:p>
          <a:p>
            <a:pPr lvl="1"/>
            <a:r>
              <a:rPr lang="en-US" altLang="en-US" dirty="0"/>
              <a:t>roommate or household member contributing monetarily </a:t>
            </a:r>
          </a:p>
          <a:p>
            <a:pPr lvl="1"/>
            <a:r>
              <a:rPr lang="en-US" altLang="en-US" dirty="0"/>
              <a:t>should not exceed the allocable actual costs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Defined</a:t>
            </a:r>
          </a:p>
        </p:txBody>
      </p:sp>
    </p:spTree>
    <p:extLst>
      <p:ext uri="{BB962C8B-B14F-4D97-AF65-F5344CB8AC3E}">
        <p14:creationId xmlns:p14="http://schemas.microsoft.com/office/powerpoint/2010/main" val="35458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C458FA-6145-435C-BA77-53A750FB0D6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Rent income in-scope if</a:t>
            </a:r>
          </a:p>
          <a:p>
            <a:pPr lvl="1" eaLnBrk="1" hangingPunct="1"/>
            <a:r>
              <a:rPr lang="en-US" altLang="en-US" dirty="0"/>
              <a:t>Land </a:t>
            </a:r>
            <a:r>
              <a:rPr lang="en-US" altLang="en-US" b="1" dirty="0"/>
              <a:t>or</a:t>
            </a:r>
            <a:r>
              <a:rPr lang="en-US" altLang="en-US" dirty="0"/>
              <a:t> gas/oil lease</a:t>
            </a:r>
          </a:p>
          <a:p>
            <a:pPr lvl="1" eaLnBrk="1" hangingPunct="1"/>
            <a:r>
              <a:rPr lang="en-US" altLang="en-US" dirty="0"/>
              <a:t>Reported on a Form 1099-MISC or</a:t>
            </a:r>
          </a:p>
          <a:p>
            <a:pPr lvl="1" eaLnBrk="1" hangingPunct="1"/>
            <a:r>
              <a:rPr lang="en-US" altLang="en-US" dirty="0"/>
              <a:t>Taxpayer states received from individual and no 1099-MISC</a:t>
            </a:r>
          </a:p>
          <a:p>
            <a:pPr eaLnBrk="1" hangingPunct="1"/>
            <a:r>
              <a:rPr lang="en-US" altLang="en-US" dirty="0"/>
              <a:t>No Expenses </a:t>
            </a:r>
            <a:r>
              <a:rPr lang="en-US" altLang="en-US" b="1" dirty="0"/>
              <a:t>except</a:t>
            </a:r>
            <a:r>
              <a:rPr lang="en-US" altLang="en-US" dirty="0"/>
              <a:t> property tax</a:t>
            </a:r>
          </a:p>
          <a:p>
            <a:pPr lvl="1"/>
            <a:r>
              <a:rPr lang="en-US" altLang="en-US" dirty="0"/>
              <a:t>Report on Schedule 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</a:rPr>
              <a:t>Rent reported on a K-1 – </a:t>
            </a:r>
            <a:r>
              <a:rPr lang="en-US" altLang="en-US" b="1" dirty="0">
                <a:solidFill>
                  <a:srgbClr val="000000"/>
                </a:solidFill>
              </a:rPr>
              <a:t>Out of scope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7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Entering rental income or royalties not from personal services in TaxSlayer</a:t>
            </a:r>
          </a:p>
          <a:p>
            <a:pPr lvl="1"/>
            <a:r>
              <a:rPr lang="en-US" dirty="0"/>
              <a:t>Click on income from Federal Section &gt; Income &gt; Rents and Royalties</a:t>
            </a:r>
          </a:p>
          <a:p>
            <a:r>
              <a:rPr lang="en-US" dirty="0"/>
              <a:t>Entering royalty in </a:t>
            </a:r>
            <a:r>
              <a:rPr lang="en-US" dirty="0" err="1"/>
              <a:t>TaxSlayer</a:t>
            </a:r>
            <a:r>
              <a:rPr lang="en-US" dirty="0"/>
              <a:t> from personal services</a:t>
            </a:r>
          </a:p>
          <a:p>
            <a:pPr lvl="1"/>
            <a:r>
              <a:rPr lang="en-US" dirty="0"/>
              <a:t>Business income (Schedule 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Find Rental and Royalty Income in NTTC-modified Pub 4012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 E in TaxSlayer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1000" y="1272990"/>
            <a:ext cx="3505200" cy="372369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NTTC-modified Pub 4012 Tab D</a:t>
            </a:r>
          </a:p>
        </p:txBody>
      </p:sp>
    </p:spTree>
    <p:extLst>
      <p:ext uri="{BB962C8B-B14F-4D97-AF65-F5344CB8AC3E}">
        <p14:creationId xmlns:p14="http://schemas.microsoft.com/office/powerpoint/2010/main" val="175088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In-Scope Rent</a:t>
            </a:r>
            <a:endParaRPr lang="en-US" dirty="0"/>
          </a:p>
        </p:txBody>
      </p:sp>
      <p:pic>
        <p:nvPicPr>
          <p:cNvPr id="7" name="Content Placeholder 9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762000"/>
            <a:ext cx="9525000" cy="5350555"/>
          </a:xfrm>
          <a:ln>
            <a:solidFill>
              <a:schemeClr val="tx1"/>
            </a:solidFill>
          </a:ln>
        </p:spPr>
      </p:pic>
      <p:cxnSp>
        <p:nvCxnSpPr>
          <p:cNvPr id="9" name="Straight Connector 8"/>
          <p:cNvCxnSpPr/>
          <p:nvPr/>
        </p:nvCxnSpPr>
        <p:spPr>
          <a:xfrm>
            <a:off x="2133600" y="2286000"/>
            <a:ext cx="4038600" cy="3124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2133600" y="2209800"/>
            <a:ext cx="4038600" cy="3276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00200" y="1524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No Expenses Allowed on Schedule E</a:t>
            </a:r>
          </a:p>
        </p:txBody>
      </p:sp>
      <p:sp>
        <p:nvSpPr>
          <p:cNvPr id="25" name="Right Bracket 24"/>
          <p:cNvSpPr/>
          <p:nvPr/>
        </p:nvSpPr>
        <p:spPr>
          <a:xfrm>
            <a:off x="6705600" y="2057400"/>
            <a:ext cx="990600" cy="3429000"/>
          </a:xfrm>
          <a:prstGeom prst="rightBracket">
            <a:avLst>
              <a:gd name="adj" fmla="val 1315"/>
            </a:avLst>
          </a:prstGeom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3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used as personal residence and rented for less than 15 days during tax year </a:t>
            </a:r>
          </a:p>
          <a:p>
            <a:pPr lvl="1"/>
            <a:r>
              <a:rPr lang="en-US" dirty="0"/>
              <a:t>Rent </a:t>
            </a:r>
            <a:r>
              <a:rPr lang="en-US" b="1" dirty="0"/>
              <a:t>not</a:t>
            </a:r>
            <a:r>
              <a:rPr lang="en-US" dirty="0"/>
              <a:t> reported on the return </a:t>
            </a:r>
          </a:p>
          <a:p>
            <a:pPr lvl="2"/>
            <a:r>
              <a:rPr lang="en-US" dirty="0"/>
              <a:t>Exception: 1099-MISC received</a:t>
            </a:r>
          </a:p>
          <a:p>
            <a:pPr lvl="1"/>
            <a:r>
              <a:rPr lang="en-US" dirty="0"/>
              <a:t>Do not deduct rental expenses</a:t>
            </a:r>
          </a:p>
          <a:p>
            <a:pPr lvl="1"/>
            <a:r>
              <a:rPr lang="en-US" dirty="0"/>
              <a:t>If itemizing, can deduct interest and taxes per normal rules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of Personal Residence for &lt; 15 Days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03819" y="1280921"/>
            <a:ext cx="1428750" cy="395479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Pub 17</a:t>
            </a:r>
          </a:p>
        </p:txBody>
      </p:sp>
    </p:spTree>
    <p:extLst>
      <p:ext uri="{BB962C8B-B14F-4D97-AF65-F5344CB8AC3E}">
        <p14:creationId xmlns:p14="http://schemas.microsoft.com/office/powerpoint/2010/main" val="2095409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1099-MISC </a:t>
            </a:r>
            <a:r>
              <a:rPr lang="en-US" b="1" dirty="0"/>
              <a:t>is</a:t>
            </a:r>
            <a:r>
              <a:rPr lang="en-US" dirty="0"/>
              <a:t> received </a:t>
            </a:r>
          </a:p>
          <a:p>
            <a:pPr lvl="1"/>
            <a:r>
              <a:rPr lang="en-US" dirty="0"/>
              <a:t>Enter the 1099-MISC rent income and </a:t>
            </a:r>
          </a:p>
          <a:p>
            <a:pPr lvl="1"/>
            <a:r>
              <a:rPr lang="en-US" dirty="0"/>
              <a:t>Deduct same amount as “other expense” describe as “less than 15 day exclusion”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Note: taxpayer must have used property as personal residence for 15 days or more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of Personal Residence for &lt; 15 Days</a:t>
            </a:r>
          </a:p>
        </p:txBody>
      </p:sp>
    </p:spTree>
    <p:extLst>
      <p:ext uri="{BB962C8B-B14F-4D97-AF65-F5344CB8AC3E}">
        <p14:creationId xmlns:p14="http://schemas.microsoft.com/office/powerpoint/2010/main" val="252896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occupancy taxes (not an income tax) may apply to rentals</a:t>
            </a:r>
          </a:p>
          <a:p>
            <a:pPr lvl="1"/>
            <a:r>
              <a:rPr lang="en-US" dirty="0"/>
              <a:t>Tax rates may be 10% - 15% of gross rents</a:t>
            </a:r>
          </a:p>
          <a:p>
            <a:pPr lvl="1"/>
            <a:r>
              <a:rPr lang="en-US" dirty="0"/>
              <a:t>Rentals less than 30, 60, 90, or 180 days may be exempted</a:t>
            </a:r>
          </a:p>
          <a:p>
            <a:pPr lvl="1"/>
            <a:r>
              <a:rPr lang="en-US" dirty="0"/>
              <a:t>Varies by town/city/county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Taxpayer’s responsibility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of Personal Residence for &lt; 15 Days</a:t>
            </a:r>
          </a:p>
        </p:txBody>
      </p:sp>
    </p:spTree>
    <p:extLst>
      <p:ext uri="{BB962C8B-B14F-4D97-AF65-F5344CB8AC3E}">
        <p14:creationId xmlns:p14="http://schemas.microsoft.com/office/powerpoint/2010/main" val="1929955774"/>
      </p:ext>
    </p:extLst>
  </p:cSld>
  <p:clrMapOvr>
    <a:masterClrMapping/>
  </p:clrMapOvr>
</p:sld>
</file>

<file path=ppt/theme/theme1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75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3.potx" id="{09A11800-1FAA-4462-9884-8560C81008AD}" vid="{C6F55885-FEB7-4C60-8FC5-DEB160FF1D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AARPF PPTX Template Wide v3</Template>
  <TotalTime>0</TotalTime>
  <Words>840</Words>
  <Application>Microsoft Office PowerPoint</Application>
  <PresentationFormat>Widescreen</PresentationFormat>
  <Paragraphs>135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AARPF PPTX Template Wide</vt:lpstr>
      <vt:lpstr>Rent and Royalty Income</vt:lpstr>
      <vt:lpstr>Rent and Royalty Scope</vt:lpstr>
      <vt:lpstr>Rent Defined</vt:lpstr>
      <vt:lpstr>Rent</vt:lpstr>
      <vt:lpstr>Schedule E in TaxSlayer</vt:lpstr>
      <vt:lpstr>In-Scope Rent</vt:lpstr>
      <vt:lpstr>Rent of Personal Residence for &lt; 15 Days</vt:lpstr>
      <vt:lpstr>Rent of Personal Residence for &lt; 15 Days</vt:lpstr>
      <vt:lpstr>Rent of Personal Residence for &lt; 15 Days</vt:lpstr>
      <vt:lpstr>Royalties</vt:lpstr>
      <vt:lpstr>Entering Royalties on Schedule E</vt:lpstr>
      <vt:lpstr>1099-MISC and Royalties</vt:lpstr>
      <vt:lpstr>Royalties on K-1</vt:lpstr>
      <vt:lpstr>Quality Review</vt:lpstr>
      <vt:lpstr>Rents and Royalties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 and Royalty Income</dc:title>
  <dc:creator/>
  <cp:lastModifiedBy/>
  <cp:revision>11</cp:revision>
  <dcterms:created xsi:type="dcterms:W3CDTF">2018-11-24T22:32:54Z</dcterms:created>
  <dcterms:modified xsi:type="dcterms:W3CDTF">2018-11-27T02:37:25Z</dcterms:modified>
</cp:coreProperties>
</file>